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custDataLst>
    <p:tags r:id="rId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525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50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963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405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70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733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01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87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690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748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00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2C823-1578-4238-A451-6DE8F5D5BFAE}" type="datetimeFigureOut">
              <a:rPr lang="en-GB" smtClean="0"/>
              <a:t>12/02/2022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0493A-86A9-4CFB-A17B-A096802C4BC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8652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Produced by Paul Hoang and Tutor2u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9D69F-8114-4B62-90BC-6DAF3EB12D1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3569883" y="6563171"/>
            <a:ext cx="2004234" cy="20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97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tor2u.net/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tor2u.net/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64351" y="2060848"/>
            <a:ext cx="3283668" cy="1368151"/>
          </a:xfrm>
          <a:prstGeom prst="rect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/>
              <a:t>(R) “Gives you wings”, Red Rooster, Blue Lightning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103773" y="4159822"/>
            <a:ext cx="193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Click here for answer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364351" y="3645024"/>
            <a:ext cx="3283668" cy="1368151"/>
          </a:xfrm>
          <a:prstGeom prst="rect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/>
              <a:t>Red Bull</a:t>
            </a:r>
            <a:endParaRPr lang="en-GB" sz="2000" dirty="0"/>
          </a:p>
        </p:txBody>
      </p:sp>
      <p:sp>
        <p:nvSpPr>
          <p:cNvPr id="21" name="Rectangle 20">
            <a:hlinkClick r:id="" action="ppaction://macro?name=Slide1.reset"/>
          </p:cNvPr>
          <p:cNvSpPr/>
          <p:nvPr/>
        </p:nvSpPr>
        <p:spPr>
          <a:xfrm>
            <a:off x="5364351" y="5412603"/>
            <a:ext cx="3283668" cy="587605"/>
          </a:xfrm>
          <a:prstGeom prst="rect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Click here to reset</a:t>
            </a:r>
          </a:p>
        </p:txBody>
      </p:sp>
      <p:sp>
        <p:nvSpPr>
          <p:cNvPr id="29" name="Rectangle 28">
            <a:hlinkClick r:id="" action="ppaction://macro?name=Slide1.let_e"/>
          </p:cNvPr>
          <p:cNvSpPr/>
          <p:nvPr/>
        </p:nvSpPr>
        <p:spPr>
          <a:xfrm rot="21014294">
            <a:off x="316664" y="1412958"/>
            <a:ext cx="731196" cy="792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hlinkClick r:id="" action="ppaction://macro?name=Slide1.let_f"/>
          </p:cNvPr>
          <p:cNvSpPr/>
          <p:nvPr/>
        </p:nvSpPr>
        <p:spPr>
          <a:xfrm>
            <a:off x="1115616" y="1351929"/>
            <a:ext cx="900000" cy="851943"/>
          </a:xfrm>
          <a:prstGeom prst="ellipse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hlinkClick r:id="" action="ppaction://macro?name=Slide1.let_p"/>
          </p:cNvPr>
          <p:cNvSpPr/>
          <p:nvPr/>
        </p:nvSpPr>
        <p:spPr>
          <a:xfrm>
            <a:off x="1445390" y="3342135"/>
            <a:ext cx="1019328" cy="995958"/>
          </a:xfrm>
          <a:prstGeom prst="ellipse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hlinkClick r:id="" action="ppaction://macro?name=Slide1.let_w"/>
          </p:cNvPr>
          <p:cNvSpPr/>
          <p:nvPr/>
        </p:nvSpPr>
        <p:spPr>
          <a:xfrm>
            <a:off x="323528" y="5426174"/>
            <a:ext cx="1172356" cy="1148070"/>
          </a:xfrm>
          <a:prstGeom prst="ellipse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hlinkClick r:id="" action="ppaction://macro?name=Slide1.let_d"/>
          </p:cNvPr>
          <p:cNvSpPr/>
          <p:nvPr/>
        </p:nvSpPr>
        <p:spPr>
          <a:xfrm rot="21429466">
            <a:off x="3586759" y="354413"/>
            <a:ext cx="899085" cy="86833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hlinkClick r:id="" action="ppaction://macro?name=Slide1.let_a"/>
          </p:cNvPr>
          <p:cNvSpPr/>
          <p:nvPr/>
        </p:nvSpPr>
        <p:spPr>
          <a:xfrm rot="21014294">
            <a:off x="428444" y="411006"/>
            <a:ext cx="899085" cy="936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>
            <a:hlinkClick r:id="" action="ppaction://macro?name=Slide1.let_c"/>
          </p:cNvPr>
          <p:cNvSpPr/>
          <p:nvPr/>
        </p:nvSpPr>
        <p:spPr>
          <a:xfrm rot="861726">
            <a:off x="2555065" y="411495"/>
            <a:ext cx="899085" cy="86833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hlinkClick r:id="" action="ppaction://macro?name=Slide1.let_b"/>
          </p:cNvPr>
          <p:cNvSpPr/>
          <p:nvPr/>
        </p:nvSpPr>
        <p:spPr>
          <a:xfrm rot="166898">
            <a:off x="1389749" y="305636"/>
            <a:ext cx="1063003" cy="1002039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hlinkClick r:id="" action="ppaction://macro?name=Slide1.let_h"/>
          </p:cNvPr>
          <p:cNvSpPr/>
          <p:nvPr/>
        </p:nvSpPr>
        <p:spPr>
          <a:xfrm rot="21163854">
            <a:off x="2991979" y="1385064"/>
            <a:ext cx="720000" cy="709491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hlinkClick r:id="" action="ppaction://macro?name=Slide1.let_i"/>
          </p:cNvPr>
          <p:cNvSpPr/>
          <p:nvPr/>
        </p:nvSpPr>
        <p:spPr>
          <a:xfrm rot="574013">
            <a:off x="3790478" y="1253117"/>
            <a:ext cx="828000" cy="95217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Rectangle 29">
            <a:hlinkClick r:id="" action="ppaction://macro?name=Slide1.let_j"/>
          </p:cNvPr>
          <p:cNvSpPr/>
          <p:nvPr/>
        </p:nvSpPr>
        <p:spPr>
          <a:xfrm rot="21265512">
            <a:off x="397814" y="2364721"/>
            <a:ext cx="731196" cy="792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>
              <a:rot lat="0" lon="0" rev="60000"/>
            </a:camera>
            <a:lightRig rig="threePt" dir="t"/>
          </a:scene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>
            <a:hlinkClick r:id="" action="ppaction://macro?name=Slide1.let_k"/>
          </p:cNvPr>
          <p:cNvSpPr/>
          <p:nvPr/>
        </p:nvSpPr>
        <p:spPr>
          <a:xfrm rot="262947">
            <a:off x="1321067" y="2390924"/>
            <a:ext cx="828000" cy="864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hlinkClick r:id="" action="ppaction://macro?name=Slide1.let_l"/>
          </p:cNvPr>
          <p:cNvSpPr/>
          <p:nvPr/>
        </p:nvSpPr>
        <p:spPr>
          <a:xfrm rot="21327116">
            <a:off x="2272524" y="2344313"/>
            <a:ext cx="720000" cy="720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ectangle 32">
            <a:hlinkClick r:id="" action="ppaction://macro?name=Slide1.let_m"/>
          </p:cNvPr>
          <p:cNvSpPr/>
          <p:nvPr/>
        </p:nvSpPr>
        <p:spPr>
          <a:xfrm>
            <a:off x="3073635" y="2412467"/>
            <a:ext cx="655349" cy="607477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Rectangle 33">
            <a:hlinkClick r:id="" action="ppaction://macro?name=Slide1.let_n"/>
          </p:cNvPr>
          <p:cNvSpPr/>
          <p:nvPr/>
        </p:nvSpPr>
        <p:spPr>
          <a:xfrm>
            <a:off x="3815536" y="2385263"/>
            <a:ext cx="756000" cy="805102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 34">
            <a:hlinkClick r:id="" action="ppaction://macro?name=Slide1.let_o"/>
          </p:cNvPr>
          <p:cNvSpPr/>
          <p:nvPr/>
        </p:nvSpPr>
        <p:spPr>
          <a:xfrm>
            <a:off x="361073" y="3338732"/>
            <a:ext cx="1004987" cy="999361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ectangle 35">
            <a:hlinkClick r:id="" action="ppaction://macro?name=Slide1.let_r"/>
          </p:cNvPr>
          <p:cNvSpPr/>
          <p:nvPr/>
        </p:nvSpPr>
        <p:spPr>
          <a:xfrm>
            <a:off x="3694978" y="3342134"/>
            <a:ext cx="828000" cy="82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hlinkClick r:id="" action="ppaction://macro?name=Slide1.let_s"/>
          </p:cNvPr>
          <p:cNvSpPr/>
          <p:nvPr/>
        </p:nvSpPr>
        <p:spPr>
          <a:xfrm rot="536225">
            <a:off x="558990" y="4417327"/>
            <a:ext cx="828000" cy="900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Rectangle 37">
            <a:hlinkClick r:id="" action="ppaction://macro?name=Slide1.let_t"/>
          </p:cNvPr>
          <p:cNvSpPr/>
          <p:nvPr/>
        </p:nvSpPr>
        <p:spPr>
          <a:xfrm rot="21194200">
            <a:off x="1521610" y="4417223"/>
            <a:ext cx="864000" cy="900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hlinkClick r:id="" action="ppaction://macro?name=Slide1.let_u"/>
          </p:cNvPr>
          <p:cNvSpPr/>
          <p:nvPr/>
        </p:nvSpPr>
        <p:spPr>
          <a:xfrm>
            <a:off x="2589209" y="4439585"/>
            <a:ext cx="828000" cy="82800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hlinkClick r:id="" action="ppaction://macro?name=Slide1.let_v"/>
          </p:cNvPr>
          <p:cNvSpPr/>
          <p:nvPr/>
        </p:nvSpPr>
        <p:spPr>
          <a:xfrm rot="282804">
            <a:off x="3640184" y="4480069"/>
            <a:ext cx="756000" cy="805102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ectangle 41">
            <a:hlinkClick r:id="" action="ppaction://macro?name=Slide1.let_x"/>
          </p:cNvPr>
          <p:cNvSpPr/>
          <p:nvPr/>
        </p:nvSpPr>
        <p:spPr>
          <a:xfrm rot="244651">
            <a:off x="1557328" y="5432427"/>
            <a:ext cx="1035572" cy="1028265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>
            <a:hlinkClick r:id="" action="ppaction://macro?name=Slide1.let_y"/>
          </p:cNvPr>
          <p:cNvSpPr/>
          <p:nvPr/>
        </p:nvSpPr>
        <p:spPr>
          <a:xfrm>
            <a:off x="2694905" y="5412603"/>
            <a:ext cx="1009336" cy="1083606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hlinkClick r:id="" action="ppaction://macro?name=Slide1.let_z"/>
          </p:cNvPr>
          <p:cNvSpPr/>
          <p:nvPr/>
        </p:nvSpPr>
        <p:spPr>
          <a:xfrm rot="21105603">
            <a:off x="3826477" y="5575465"/>
            <a:ext cx="756000" cy="805102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Isosceles Triangle 1">
            <a:hlinkClick r:id="" action="ppaction://macro?name=Slide1.let_g"/>
          </p:cNvPr>
          <p:cNvSpPr/>
          <p:nvPr/>
        </p:nvSpPr>
        <p:spPr>
          <a:xfrm rot="21206596">
            <a:off x="1808206" y="1281391"/>
            <a:ext cx="1210666" cy="936000"/>
          </a:xfrm>
          <a:prstGeom prst="triangle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>
            <a:hlinkClick r:id="" action="ppaction://macro?name=Slide1.let_q"/>
          </p:cNvPr>
          <p:cNvSpPr/>
          <p:nvPr/>
        </p:nvSpPr>
        <p:spPr>
          <a:xfrm rot="393404" flipV="1">
            <a:off x="2236022" y="3262019"/>
            <a:ext cx="1478530" cy="1116000"/>
          </a:xfrm>
          <a:prstGeom prst="triangle">
            <a:avLst>
              <a:gd name="adj" fmla="val 4619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7621046" y="6309320"/>
            <a:ext cx="1475656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146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543140"/>
              </p:ext>
            </p:extLst>
          </p:nvPr>
        </p:nvGraphicFramePr>
        <p:xfrm>
          <a:off x="179512" y="188633"/>
          <a:ext cx="4896545" cy="6336710"/>
        </p:xfrm>
        <a:graphic>
          <a:graphicData uri="http://schemas.openxmlformats.org/drawingml/2006/table">
            <a:tbl>
              <a:tblPr firstRow="1" bandCol="1">
                <a:tableStyleId>{10A1B5D5-9B99-4C35-A422-299274C87663}</a:tableStyleId>
              </a:tblPr>
              <a:tblGrid>
                <a:gridCol w="1043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2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06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</a:rPr>
                        <a:t>Brand</a:t>
                      </a:r>
                      <a:endParaRPr lang="en-GB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</a:rPr>
                        <a:t>Clues</a:t>
                      </a:r>
                      <a:endParaRPr lang="en-GB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Apple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“Designed in California and assembled in China”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BMW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325, 520, 635, M3, X5, Z4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Coca-Cola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Bonaqua, Dasani, Sprite, Qoo, Fanta, Sprite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Disney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Space Mountain, Grizzly Gulch, The Lone Ranger, Pixar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eBay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“The world’s online marketplace”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FedEx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“The world on time”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Google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Gmail, YouTube, Android, Chrome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Honda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Civic, Accord, Type R, Jazz, CR-V, NSX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Intel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Celeron, Core i5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Johnnie Walker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“Keep Walking”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KFC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“It’s finger lickin good”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133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L’Oreal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“Because I’m worth it”, Garnier, The Body Shop, Biotherm, Lancôme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McDonald’s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“I’m lovin’ it”, Happy Meal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Nike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Swoosh, “Just Do It”, Converse, Umbro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Omega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Ω, Tissot, Seamaster, Speedmaster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Panasonic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“Ideas for life”, VIERA, TOUGHBOOK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3133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Qantas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“Spirit of Australia”, “You’re the reason we fly”, The Flying Kangaroo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Red Bull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“Gives you wings”, Red Rooster, Blue Lightning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Schweppes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Tonic Water, Seven Up, Dr. Pepper, Ginger Ale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  <a:latin typeface="Arial Narrow" panose="020B0606020202030204" pitchFamily="34" charset="0"/>
                          <a:ea typeface="Times New Roman"/>
                          <a:cs typeface="Arial" panose="020B0604020202020204" pitchFamily="34" charset="0"/>
                        </a:rPr>
                        <a:t>tutor2u</a:t>
                      </a: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  <a:latin typeface="Arial Narrow" panose="020B0606020202030204" pitchFamily="34" charset="0"/>
                          <a:ea typeface="+mn-ea"/>
                          <a:cs typeface="Arial" panose="020B0604020202020204" pitchFamily="34" charset="0"/>
                        </a:rPr>
                        <a:t>“We</a:t>
                      </a:r>
                      <a:r>
                        <a:rPr lang="en-US" sz="1100" baseline="0" dirty="0">
                          <a:effectLst/>
                          <a:latin typeface="Arial Narrow" panose="020B0606020202030204" pitchFamily="34" charset="0"/>
                          <a:ea typeface="+mn-ea"/>
                          <a:cs typeface="Arial" panose="020B0604020202020204" pitchFamily="34" charset="0"/>
                        </a:rPr>
                        <a:t> love education”, resources for courses </a:t>
                      </a:r>
                      <a:endParaRPr lang="en-GB" sz="1100" dirty="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Unilever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Ben &amp; Jerry’s, Dove, Lipton, Vaseline, Magnum, Knorr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Volkswagen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Golf, Polo, R32, Audi, Bentley, Bugatti, Lamborghini, Porsche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Walmart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Low prices. Every day. On everything., Sam’s Club, Dr. Thunder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Xerox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The document company, </a:t>
                      </a:r>
                      <a:endParaRPr lang="en-GB" sz="1100" dirty="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Yahoo</a:t>
                      </a:r>
                      <a:endParaRPr lang="en-GB" sz="110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“Do you y****!?”, Flickr, Tumblr</a:t>
                      </a:r>
                      <a:endParaRPr lang="en-GB" sz="1100" dirty="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1566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 err="1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Zanussi</a:t>
                      </a:r>
                      <a:endParaRPr lang="en-GB" sz="1100" dirty="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Electrolux, The Appliance of Science</a:t>
                      </a:r>
                      <a:endParaRPr lang="en-GB" sz="1100" dirty="0"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1937" marR="61937" marT="0" marB="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652120" y="1916831"/>
            <a:ext cx="3283668" cy="4184423"/>
          </a:xfrm>
          <a:prstGeom prst="rect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Instructions for Play</a:t>
            </a:r>
          </a:p>
          <a:p>
            <a:endParaRPr lang="en-GB" sz="2000" dirty="0"/>
          </a:p>
          <a:p>
            <a:r>
              <a:rPr lang="en-GB" sz="1400" dirty="0"/>
              <a:t>Ensure that you </a:t>
            </a:r>
            <a:r>
              <a:rPr lang="en-GB" sz="1400" b="1" dirty="0"/>
              <a:t>enable macros </a:t>
            </a:r>
            <a:r>
              <a:rPr lang="en-GB" sz="1400" dirty="0"/>
              <a:t>on starting this PowerPoint file.</a:t>
            </a:r>
          </a:p>
          <a:p>
            <a:endParaRPr lang="en-GB" sz="1400" dirty="0"/>
          </a:p>
          <a:p>
            <a:r>
              <a:rPr lang="en-GB" sz="1400" dirty="0"/>
              <a:t>To change the entries, edit the table to the left in ‘Normal’ Edit mode of PowerPoint.</a:t>
            </a:r>
          </a:p>
          <a:p>
            <a:endParaRPr lang="en-GB" sz="1400" dirty="0"/>
          </a:p>
          <a:p>
            <a:r>
              <a:rPr lang="en-GB" sz="1400" dirty="0"/>
              <a:t>‘Click on the ‘Reset’ button on slide 1 to reset screen.</a:t>
            </a:r>
          </a:p>
          <a:p>
            <a:endParaRPr lang="en-GB" sz="1400" dirty="0"/>
          </a:p>
          <a:p>
            <a:r>
              <a:rPr lang="en-GB" sz="1400" b="1" dirty="0"/>
              <a:t>To run activity: </a:t>
            </a:r>
            <a:r>
              <a:rPr lang="en-GB" sz="1400" dirty="0"/>
              <a:t>ask students to nominate a letter on the screen.  Click on this letter – a clue will be given.  Ask students to work out the famous brand from the clue and the initial letter.</a:t>
            </a:r>
          </a:p>
          <a:p>
            <a:endParaRPr lang="en-GB" sz="1400" dirty="0"/>
          </a:p>
          <a:p>
            <a:r>
              <a:rPr lang="en-GB" sz="1400" dirty="0"/>
              <a:t>Repeat until all letters have been chosen.</a:t>
            </a:r>
          </a:p>
        </p:txBody>
      </p:sp>
      <p:sp>
        <p:nvSpPr>
          <p:cNvPr id="6" name="Rectangle 5">
            <a:hlinkClick r:id="rId3"/>
          </p:cNvPr>
          <p:cNvSpPr/>
          <p:nvPr/>
        </p:nvSpPr>
        <p:spPr>
          <a:xfrm>
            <a:off x="7621046" y="6309320"/>
            <a:ext cx="1475656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8762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THUMBNAIL_REFRESH" val="1"/>
  <p:tag name="ARTICULATE_SLIDE_COUNT" val="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392</Words>
  <Application>Microsoft Office PowerPoint</Application>
  <PresentationFormat>On-screen Show (4:3)</PresentationFormat>
  <Paragraphs>69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Narrow</vt:lpstr>
      <vt:lpstr>Calibri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tutor2u</dc:creator>
  <cp:lastModifiedBy>Paul Hoang</cp:lastModifiedBy>
  <cp:revision>48</cp:revision>
  <dcterms:created xsi:type="dcterms:W3CDTF">2014-01-29T15:39:44Z</dcterms:created>
  <dcterms:modified xsi:type="dcterms:W3CDTF">2022-02-12T08:46:21Z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059D626B-620A-4DE1-9526-8B9F23B54FAD</vt:lpwstr>
  </property>
  <property fmtid="{D5CDD505-2E9C-101B-9397-08002B2CF9AE}" pid="3" name="ArticulatePath">
    <vt:lpwstr>A-Z Brands</vt:lpwstr>
  </property>
</Properties>
</file>